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308" r:id="rId3"/>
    <p:sldId id="267" r:id="rId4"/>
    <p:sldId id="325" r:id="rId5"/>
    <p:sldId id="268" r:id="rId6"/>
    <p:sldId id="273" r:id="rId7"/>
    <p:sldId id="328" r:id="rId8"/>
    <p:sldId id="329" r:id="rId9"/>
    <p:sldId id="327" r:id="rId10"/>
    <p:sldId id="330" r:id="rId11"/>
    <p:sldId id="332" r:id="rId12"/>
    <p:sldId id="331" r:id="rId13"/>
    <p:sldId id="326" r:id="rId14"/>
    <p:sldId id="323" r:id="rId15"/>
    <p:sldId id="322" r:id="rId16"/>
    <p:sldId id="324" r:id="rId17"/>
    <p:sldId id="320" r:id="rId18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726A64"/>
    <a:srgbClr val="2127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20" autoAdjust="0"/>
    <p:restoredTop sz="96256" autoAdjust="0"/>
  </p:normalViewPr>
  <p:slideViewPr>
    <p:cSldViewPr snapToGrid="0">
      <p:cViewPr varScale="1">
        <p:scale>
          <a:sx n="154" d="100"/>
          <a:sy n="154" d="100"/>
        </p:scale>
        <p:origin x="81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5.jpg>
</file>

<file path=ppt/media/image16.png>
</file>

<file path=ppt/media/image17.gif>
</file>

<file path=ppt/media/image18.png>
</file>

<file path=ppt/media/image2.jpe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3A8566-AD2F-4A1F-8EC6-D49DD78A724E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18CC90-C0D9-4DAE-A75B-90B347F0AA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668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20860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7673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65882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2392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30654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52750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1841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763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53782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70580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1866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58969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87926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6395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1415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18CC90-C0D9-4DAE-A75B-90B347F0AA9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39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3079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3124200" y="1562100"/>
            <a:ext cx="3810000" cy="3276600"/>
          </a:xfrm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1034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3889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2020/12/29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552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2020/12/29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83077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12455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0185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594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782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2" name="TextBox 11"/>
          <p:cNvSpPr txBox="1"/>
          <p:nvPr userDrawn="1"/>
        </p:nvSpPr>
        <p:spPr>
          <a:xfrm>
            <a:off x="3145955" y="4602619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http://www.1ppt.com/moban/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18876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50334"/>
            <a:ext cx="12217400" cy="814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461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95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399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82710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CD1D1B-5EE4-4FBB-9D02-43E6404B3E4D}" type="datetimeFigureOut">
              <a:rPr lang="zh-CN" altLang="en-US" smtClean="0"/>
              <a:t>2020/12/29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964F2-ED77-4234-92E5-8A3B360F49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1788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971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1310978" y="-4344466"/>
            <a:ext cx="15102349" cy="15102349"/>
          </a:xfrm>
          <a:prstGeom prst="ellipse">
            <a:avLst/>
          </a:prstGeom>
          <a:gradFill flip="none" rotWithShape="1">
            <a:gsLst>
              <a:gs pos="0">
                <a:schemeClr val="tx1">
                  <a:alpha val="40000"/>
                </a:schemeClr>
              </a:gs>
              <a:gs pos="100000">
                <a:schemeClr val="tx1">
                  <a:alpha val="8700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等腰三角形 2"/>
          <p:cNvSpPr>
            <a:spLocks noChangeAspect="1"/>
          </p:cNvSpPr>
          <p:nvPr/>
        </p:nvSpPr>
        <p:spPr>
          <a:xfrm>
            <a:off x="5951803" y="1680545"/>
            <a:ext cx="288395" cy="248615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等腰三角形 3"/>
          <p:cNvSpPr>
            <a:spLocks noChangeAspect="1"/>
          </p:cNvSpPr>
          <p:nvPr/>
        </p:nvSpPr>
        <p:spPr>
          <a:xfrm rot="10800000">
            <a:off x="5951802" y="4432158"/>
            <a:ext cx="288395" cy="248615"/>
          </a:xfrm>
          <a:prstGeom prst="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77868" y="2281293"/>
            <a:ext cx="904177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800" dirty="0">
                <a:solidFill>
                  <a:schemeClr val="bg1"/>
                </a:solidFill>
                <a:cs typeface="+mn-ea"/>
                <a:sym typeface="+mn-lt"/>
              </a:rPr>
              <a:t>  新人串讲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2384028" y="3807211"/>
            <a:ext cx="7029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>
                    <a:lumMod val="85000"/>
                  </a:schemeClr>
                </a:solidFill>
                <a:cs typeface="+mn-ea"/>
                <a:sym typeface="+mn-lt"/>
              </a:rPr>
              <a:t>2021.01.04</a:t>
            </a:r>
            <a:endParaRPr lang="zh-CN" altLang="en-US" dirty="0">
              <a:solidFill>
                <a:schemeClr val="bg1">
                  <a:lumMod val="8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7" name="Straight Connector 15"/>
          <p:cNvCxnSpPr/>
          <p:nvPr/>
        </p:nvCxnSpPr>
        <p:spPr>
          <a:xfrm>
            <a:off x="788204" y="6044328"/>
            <a:ext cx="38559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16"/>
          <p:cNvSpPr txBox="1"/>
          <p:nvPr/>
        </p:nvSpPr>
        <p:spPr>
          <a:xfrm>
            <a:off x="677333" y="6111982"/>
            <a:ext cx="16882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00" spc="600" dirty="0">
                <a:solidFill>
                  <a:schemeClr val="bg1"/>
                </a:solidFill>
                <a:cs typeface="+mn-ea"/>
                <a:sym typeface="+mn-lt"/>
              </a:rPr>
              <a:t>2021.01.04</a:t>
            </a:r>
            <a:endParaRPr lang="en-US" sz="11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749976" y="4556465"/>
            <a:ext cx="1654175" cy="355499"/>
            <a:chOff x="743500" y="4558360"/>
            <a:chExt cx="3308351" cy="710999"/>
          </a:xfrm>
        </p:grpSpPr>
        <p:cxnSp>
          <p:nvCxnSpPr>
            <p:cNvPr id="11" name="直接连接符 10"/>
            <p:cNvCxnSpPr/>
            <p:nvPr/>
          </p:nvCxnSpPr>
          <p:spPr>
            <a:xfrm rot="19800000">
              <a:off x="2509437" y="4558360"/>
              <a:ext cx="1492774" cy="0"/>
            </a:xfrm>
            <a:prstGeom prst="line">
              <a:avLst/>
            </a:prstGeom>
            <a:ln w="38100">
              <a:solidFill>
                <a:schemeClr val="bg1">
                  <a:lumMod val="85000"/>
                  <a:alpha val="3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 rot="19800000">
              <a:off x="743500" y="5269359"/>
              <a:ext cx="3308351" cy="0"/>
            </a:xfrm>
            <a:prstGeom prst="line">
              <a:avLst/>
            </a:prstGeom>
            <a:ln w="9525">
              <a:solidFill>
                <a:schemeClr val="bg1">
                  <a:lumMod val="85000"/>
                  <a:alpha val="76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直接连接符 12"/>
          <p:cNvCxnSpPr/>
          <p:nvPr/>
        </p:nvCxnSpPr>
        <p:spPr>
          <a:xfrm rot="19800000">
            <a:off x="7399793" y="1699798"/>
            <a:ext cx="531179" cy="0"/>
          </a:xfrm>
          <a:prstGeom prst="line">
            <a:avLst/>
          </a:prstGeom>
          <a:ln w="38100">
            <a:solidFill>
              <a:schemeClr val="bg1">
                <a:lumMod val="85000"/>
                <a:alpha val="3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 rot="19800000">
            <a:off x="7360387" y="1321634"/>
            <a:ext cx="1639494" cy="0"/>
          </a:xfrm>
          <a:prstGeom prst="line">
            <a:avLst/>
          </a:prstGeom>
          <a:ln w="6350">
            <a:solidFill>
              <a:schemeClr val="bg1">
                <a:lumMod val="85000"/>
                <a:alpha val="76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6"/>
          <p:cNvSpPr txBox="1"/>
          <p:nvPr/>
        </p:nvSpPr>
        <p:spPr>
          <a:xfrm>
            <a:off x="9329395" y="5825639"/>
            <a:ext cx="8386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100" spc="600" dirty="0">
                <a:solidFill>
                  <a:schemeClr val="bg1"/>
                </a:solidFill>
                <a:cs typeface="+mn-ea"/>
                <a:sym typeface="+mn-lt"/>
              </a:rPr>
              <a:t>徐明权</a:t>
            </a:r>
            <a:endParaRPr lang="en-US" sz="11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9329395" y="6143534"/>
            <a:ext cx="170081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100" spc="600" dirty="0">
                <a:solidFill>
                  <a:schemeClr val="bg1"/>
                </a:solidFill>
                <a:cs typeface="+mn-ea"/>
                <a:sym typeface="+mn-lt"/>
              </a:rPr>
              <a:t>商业平台研发部</a:t>
            </a:r>
            <a:endParaRPr lang="en-US" sz="11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4834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/>
      </p:transition>
    </mc:Choice>
    <mc:Fallback xmlns="">
      <p:transition spd="slow" advTm="0">
        <p:spli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path" presetSubtype="0" decel="3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2.22222E-6 L -0.06745 0.07106 " pathEditMode="relative" rAng="0" ptsTypes="AA">
                                      <p:cBhvr>
                                        <p:cTn id="12" dur="75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72" y="354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path" presetSubtype="0" decel="3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07407E-6 L 0.05847 -0.05949 " pathEditMode="relative" rAng="0" ptsTypes="AA">
                                      <p:cBhvr>
                                        <p:cTn id="17" dur="750" spd="-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-298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2" presetClass="path" presetSubtype="0" decel="3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07407E-6 L 0.05847 -0.05949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17" y="-2986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3" presetClass="path" presetSubtype="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1158 -4.44444E-6 L 0.03763 -4.44444E-6 " pathEditMode="relative" rAng="0" ptsTypes="AA">
                                      <p:cBhvr>
                                        <p:cTn id="33" dur="75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1" y="0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35" presetClass="path" presetSubtype="0" accel="50000" decel="5000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1184 -4.44444E-6 L -4.16667E-6 -4.44444E-6 " pathEditMode="relative" rAng="0" ptsTypes="AA">
                                      <p:cBhvr>
                                        <p:cTn id="3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6" y="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6" grpId="0"/>
      <p:bldP spid="6" grpId="1"/>
      <p:bldP spid="6" grpId="2"/>
      <p:bldP spid="8" grpId="0"/>
      <p:bldP spid="15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765000" y="594350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/>
            <a:r>
              <a:rPr lang="zh-CN" altLang="en-US" sz="3600" dirty="0">
                <a:cs typeface="+mn-ea"/>
                <a:sym typeface="+mn-lt"/>
              </a:rPr>
              <a:t>视频使用流程优化</a:t>
            </a:r>
            <a:endParaRPr lang="en-US" altLang="zh-CN" sz="3600" dirty="0">
              <a:cs typeface="+mn-ea"/>
              <a:sym typeface="+mn-lt"/>
            </a:endParaRPr>
          </a:p>
          <a:p>
            <a:pPr defTabSz="914377"/>
            <a:endParaRPr lang="en-US" altLang="zh-CN" sz="3600" dirty="0"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95696" y="148779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7220852-AAFE-694A-B64F-F9E58F0DF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228" y="1681656"/>
            <a:ext cx="8911896" cy="452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304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765000" y="594350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/>
            <a:r>
              <a:rPr lang="zh-CN" altLang="en-US" sz="3600" dirty="0">
                <a:cs typeface="+mn-ea"/>
                <a:sym typeface="+mn-lt"/>
              </a:rPr>
              <a:t>视频使用流程优化</a:t>
            </a:r>
            <a:endParaRPr lang="en-US" altLang="zh-CN" sz="3600" dirty="0">
              <a:cs typeface="+mn-ea"/>
              <a:sym typeface="+mn-lt"/>
            </a:endParaRPr>
          </a:p>
          <a:p>
            <a:pPr defTabSz="914377"/>
            <a:endParaRPr lang="en-US" altLang="zh-CN" sz="3600" dirty="0"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95696" y="148779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47BE10F-17B4-0944-A835-0A8B733C3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758" y="1669912"/>
            <a:ext cx="10878207" cy="416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64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765000" y="594350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/>
            <a:r>
              <a:rPr lang="zh-CN" altLang="en-US" sz="3600" dirty="0">
                <a:cs typeface="+mn-ea"/>
                <a:sym typeface="+mn-lt"/>
              </a:rPr>
              <a:t>视频使用流程优化</a:t>
            </a:r>
            <a:endParaRPr lang="en-US" altLang="zh-CN" sz="3600" dirty="0">
              <a:cs typeface="+mn-ea"/>
              <a:sym typeface="+mn-lt"/>
            </a:endParaRPr>
          </a:p>
          <a:p>
            <a:pPr defTabSz="914377"/>
            <a:endParaRPr lang="en-US" altLang="zh-CN" sz="3600" dirty="0"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95696" y="148779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39">
            <a:extLst>
              <a:ext uri="{FF2B5EF4-FFF2-40B4-BE49-F238E27FC236}">
                <a16:creationId xmlns:a16="http://schemas.microsoft.com/office/drawing/2014/main" id="{6C74D3E4-7699-8240-A91F-520ECAD77A38}"/>
              </a:ext>
            </a:extLst>
          </p:cNvPr>
          <p:cNvSpPr/>
          <p:nvPr/>
        </p:nvSpPr>
        <p:spPr>
          <a:xfrm>
            <a:off x="415647" y="1590842"/>
            <a:ext cx="29562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/>
            <a:r>
              <a:rPr lang="zh-CN" altLang="en-US" dirty="0">
                <a:cs typeface="+mn-ea"/>
                <a:sym typeface="+mn-lt"/>
              </a:rPr>
              <a:t>原始逻辑</a:t>
            </a:r>
            <a:r>
              <a:rPr lang="en-US" altLang="zh-CN" dirty="0">
                <a:cs typeface="+mn-ea"/>
                <a:sym typeface="+mn-lt"/>
              </a:rPr>
              <a:t>:                          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85F9117-ED56-0044-A1E4-1FB81EC82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96" y="2092507"/>
            <a:ext cx="5985859" cy="100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0FFAB5E-C5AF-AC4C-8073-AAFF873E4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696" y="3505086"/>
            <a:ext cx="9397942" cy="3181051"/>
          </a:xfrm>
          <a:prstGeom prst="rect">
            <a:avLst/>
          </a:prstGeom>
        </p:spPr>
      </p:pic>
      <p:sp>
        <p:nvSpPr>
          <p:cNvPr id="11" name="矩形 39">
            <a:extLst>
              <a:ext uri="{FF2B5EF4-FFF2-40B4-BE49-F238E27FC236}">
                <a16:creationId xmlns:a16="http://schemas.microsoft.com/office/drawing/2014/main" id="{A61E8C88-A1D5-2E4A-8340-A760846CC009}"/>
              </a:ext>
            </a:extLst>
          </p:cNvPr>
          <p:cNvSpPr/>
          <p:nvPr/>
        </p:nvSpPr>
        <p:spPr>
          <a:xfrm>
            <a:off x="159198" y="3505086"/>
            <a:ext cx="64254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/>
            <a:r>
              <a:rPr lang="en-US" altLang="zh-CN" dirty="0">
                <a:cs typeface="+mn-ea"/>
                <a:sym typeface="+mn-lt"/>
              </a:rPr>
              <a:t>    SDK -&gt; </a:t>
            </a:r>
            <a:r>
              <a:rPr lang="zh-CN" altLang="en-US" dirty="0">
                <a:cs typeface="+mn-ea"/>
                <a:sym typeface="+mn-lt"/>
              </a:rPr>
              <a:t>数据处理为一部分   规则尺寸为一部分</a:t>
            </a:r>
            <a:r>
              <a:rPr lang="en-US" altLang="zh-CN" dirty="0">
                <a:cs typeface="+mn-ea"/>
                <a:sym typeface="+mn-lt"/>
              </a:rPr>
              <a:t>, </a:t>
            </a:r>
            <a:r>
              <a:rPr lang="zh-CN" altLang="en-US" dirty="0">
                <a:cs typeface="+mn-ea"/>
                <a:sym typeface="+mn-lt"/>
              </a:rPr>
              <a:t>其余的为   一部分；封装变化的部分</a:t>
            </a:r>
            <a:r>
              <a:rPr lang="en-US" altLang="zh-CN" dirty="0">
                <a:cs typeface="+mn-ea"/>
                <a:sym typeface="+mn-lt"/>
              </a:rPr>
              <a:t>(</a:t>
            </a:r>
            <a:r>
              <a:rPr lang="zh-CN" altLang="en-US" dirty="0">
                <a:cs typeface="+mn-ea"/>
                <a:sym typeface="+mn-lt"/>
              </a:rPr>
              <a:t>视频库</a:t>
            </a:r>
            <a:r>
              <a:rPr lang="en-US" altLang="zh-CN" dirty="0" err="1">
                <a:cs typeface="+mn-ea"/>
                <a:sym typeface="+mn-lt"/>
              </a:rPr>
              <a:t>sdk</a:t>
            </a:r>
            <a:r>
              <a:rPr lang="en-US" altLang="zh-CN" dirty="0">
                <a:cs typeface="+mn-ea"/>
                <a:sym typeface="+mn-lt"/>
              </a:rPr>
              <a:t>, </a:t>
            </a:r>
            <a:r>
              <a:rPr lang="zh-CN" altLang="en-US" dirty="0">
                <a:cs typeface="+mn-ea"/>
                <a:sym typeface="+mn-lt"/>
              </a:rPr>
              <a:t>转置</a:t>
            </a:r>
            <a:r>
              <a:rPr lang="en-US" altLang="zh-CN" dirty="0" err="1">
                <a:cs typeface="+mn-ea"/>
                <a:sym typeface="+mn-lt"/>
              </a:rPr>
              <a:t>sdk</a:t>
            </a:r>
            <a:r>
              <a:rPr lang="en-US" altLang="zh-CN" dirty="0">
                <a:cs typeface="+mn-ea"/>
                <a:sym typeface="+mn-lt"/>
              </a:rPr>
              <a:t>, </a:t>
            </a:r>
            <a:r>
              <a:rPr lang="zh-CN" altLang="en-US" dirty="0">
                <a:cs typeface="+mn-ea"/>
                <a:sym typeface="+mn-lt"/>
              </a:rPr>
              <a:t>编辑</a:t>
            </a:r>
            <a:r>
              <a:rPr lang="en-US" altLang="zh-CN" dirty="0" err="1">
                <a:cs typeface="+mn-ea"/>
                <a:sym typeface="+mn-lt"/>
              </a:rPr>
              <a:t>sdk</a:t>
            </a:r>
            <a:r>
              <a:rPr lang="en-US" altLang="zh-CN" dirty="0">
                <a:cs typeface="+mn-ea"/>
                <a:sym typeface="+mn-lt"/>
              </a:rPr>
              <a:t>)          </a:t>
            </a:r>
          </a:p>
        </p:txBody>
      </p:sp>
      <p:sp>
        <p:nvSpPr>
          <p:cNvPr id="12" name="矩形 39">
            <a:extLst>
              <a:ext uri="{FF2B5EF4-FFF2-40B4-BE49-F238E27FC236}">
                <a16:creationId xmlns:a16="http://schemas.microsoft.com/office/drawing/2014/main" id="{ACFBAD9D-C869-A24F-9930-D0BBF749808F}"/>
              </a:ext>
            </a:extLst>
          </p:cNvPr>
          <p:cNvSpPr/>
          <p:nvPr/>
        </p:nvSpPr>
        <p:spPr>
          <a:xfrm>
            <a:off x="415647" y="3068170"/>
            <a:ext cx="904170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/>
            <a:r>
              <a:rPr lang="zh-CN" altLang="en-US" dirty="0">
                <a:cs typeface="+mn-ea"/>
                <a:sym typeface="+mn-lt"/>
              </a:rPr>
              <a:t>优化逻辑</a:t>
            </a:r>
            <a:r>
              <a:rPr lang="en-US" altLang="zh-CN" dirty="0">
                <a:cs typeface="+mn-ea"/>
                <a:sym typeface="+mn-lt"/>
              </a:rPr>
              <a:t>:             </a:t>
            </a:r>
          </a:p>
        </p:txBody>
      </p:sp>
    </p:spTree>
    <p:extLst>
      <p:ext uri="{BB962C8B-B14F-4D97-AF65-F5344CB8AC3E}">
        <p14:creationId xmlns:p14="http://schemas.microsoft.com/office/powerpoint/2010/main" val="404072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 tmFilter="0,0; .5, 1; 1, 1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50" tmFilter="0,0; .5, 1; 1, 1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 tmFilter="0,0; .5, 1; 1, 1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639036" y="604982"/>
            <a:ext cx="1659685" cy="14056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/>
            <a:r>
              <a:rPr lang="en-US" altLang="zh-CN" sz="4267" dirty="0">
                <a:cs typeface="+mn-ea"/>
                <a:sym typeface="+mn-lt"/>
              </a:rPr>
              <a:t>redux</a:t>
            </a:r>
          </a:p>
          <a:p>
            <a:pPr defTabSz="914377"/>
            <a:endParaRPr lang="en-US" altLang="zh-CN" sz="4267" dirty="0"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95696" y="148779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36" y="1487792"/>
            <a:ext cx="1002896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23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639036" y="604982"/>
            <a:ext cx="1659685" cy="14056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/>
            <a:r>
              <a:rPr lang="en-US" altLang="zh-CN" sz="4267" dirty="0">
                <a:cs typeface="+mn-ea"/>
                <a:sym typeface="+mn-lt"/>
              </a:rPr>
              <a:t>redux</a:t>
            </a:r>
          </a:p>
          <a:p>
            <a:pPr defTabSz="914377"/>
            <a:endParaRPr lang="en-US" altLang="zh-CN" sz="4267" dirty="0"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95696" y="148779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332" y="1695537"/>
            <a:ext cx="10317015" cy="49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55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639036" y="604982"/>
            <a:ext cx="1659685" cy="14056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/>
            <a:r>
              <a:rPr lang="en-US" altLang="zh-CN" sz="4267" dirty="0">
                <a:cs typeface="+mn-ea"/>
                <a:sym typeface="+mn-lt"/>
              </a:rPr>
              <a:t>redux</a:t>
            </a:r>
          </a:p>
          <a:p>
            <a:pPr defTabSz="914377"/>
            <a:endParaRPr lang="en-US" altLang="zh-CN" sz="4267" dirty="0"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95696" y="148779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AutoShape 2" descr="未知"/>
          <p:cNvSpPr>
            <a:spLocks noChangeAspect="1" noChangeArrowheads="1"/>
          </p:cNvSpPr>
          <p:nvPr/>
        </p:nvSpPr>
        <p:spPr bwMode="auto">
          <a:xfrm>
            <a:off x="63500" y="-136525"/>
            <a:ext cx="3533775" cy="1304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472" y="2330015"/>
            <a:ext cx="9130438" cy="3352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7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222945" y="487868"/>
            <a:ext cx="9749855" cy="73857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87400" sx="103000" sy="103000" algn="ctr" rotWithShape="0">
              <a:prstClr val="black">
                <a:alpha val="1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2061028" y="1085661"/>
            <a:ext cx="8069944" cy="4733579"/>
          </a:xfrm>
          <a:custGeom>
            <a:avLst/>
            <a:gdLst>
              <a:gd name="connsiteX0" fmla="*/ 0 w 8069944"/>
              <a:gd name="connsiteY0" fmla="*/ 0 h 4733579"/>
              <a:gd name="connsiteX1" fmla="*/ 8069944 w 8069944"/>
              <a:gd name="connsiteY1" fmla="*/ 0 h 4733579"/>
              <a:gd name="connsiteX2" fmla="*/ 8069944 w 8069944"/>
              <a:gd name="connsiteY2" fmla="*/ 4733579 h 4733579"/>
              <a:gd name="connsiteX3" fmla="*/ 0 w 8069944"/>
              <a:gd name="connsiteY3" fmla="*/ 4733579 h 473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69944" h="4733579">
                <a:moveTo>
                  <a:pt x="0" y="0"/>
                </a:moveTo>
                <a:lnTo>
                  <a:pt x="8069944" y="0"/>
                </a:lnTo>
                <a:lnTo>
                  <a:pt x="8069944" y="4733579"/>
                </a:lnTo>
                <a:lnTo>
                  <a:pt x="0" y="4733579"/>
                </a:lnTo>
                <a:close/>
              </a:path>
            </a:pathLst>
          </a:cu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>
            <a:outerShdw blurRad="419100" dist="279400" dir="2700000" sx="95000" sy="95000" algn="tl" rotWithShape="0">
              <a:sysClr val="windowText" lastClr="000000">
                <a:lumMod val="85000"/>
                <a:lumOff val="15000"/>
                <a:alpha val="28000"/>
              </a:sys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1686614" y="1072529"/>
            <a:ext cx="8818772" cy="0"/>
          </a:xfrm>
          <a:prstGeom prst="line">
            <a:avLst/>
          </a:prstGeom>
          <a:ln w="31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/>
          <a:srcRect t="47678"/>
          <a:stretch/>
        </p:blipFill>
        <p:spPr>
          <a:xfrm>
            <a:off x="-187260" y="1085661"/>
            <a:ext cx="10650635" cy="30622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3"/>
          <a:srcRect t="47678"/>
          <a:stretch/>
        </p:blipFill>
        <p:spPr>
          <a:xfrm>
            <a:off x="1644603" y="1085661"/>
            <a:ext cx="10650635" cy="306220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3457673" y="2555651"/>
            <a:ext cx="52766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cs typeface="+mn-ea"/>
                <a:sym typeface="+mn-lt"/>
              </a:rPr>
              <a:t>THANKS</a:t>
            </a:r>
            <a:endParaRPr lang="zh-CN" altLang="en-US" sz="6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" name="Rectangle 29"/>
          <p:cNvSpPr/>
          <p:nvPr/>
        </p:nvSpPr>
        <p:spPr>
          <a:xfrm>
            <a:off x="9303172" y="295580"/>
            <a:ext cx="1553898" cy="1553898"/>
          </a:xfrm>
          <a:prstGeom prst="rect">
            <a:avLst/>
          </a:prstGeom>
          <a:noFill/>
          <a:ln w="190500">
            <a:solidFill>
              <a:schemeClr val="bg1"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grpSp>
        <p:nvGrpSpPr>
          <p:cNvPr id="26" name="组合 25"/>
          <p:cNvGrpSpPr/>
          <p:nvPr/>
        </p:nvGrpSpPr>
        <p:grpSpPr>
          <a:xfrm flipH="1">
            <a:off x="4408713" y="4812629"/>
            <a:ext cx="1458688" cy="106431"/>
            <a:chOff x="7346950" y="2535169"/>
            <a:chExt cx="1619250" cy="106431"/>
          </a:xfrm>
        </p:grpSpPr>
        <p:cxnSp>
          <p:nvCxnSpPr>
            <p:cNvPr id="27" name="直接连接符 26"/>
            <p:cNvCxnSpPr/>
            <p:nvPr/>
          </p:nvCxnSpPr>
          <p:spPr bwMode="auto">
            <a:xfrm>
              <a:off x="8677587" y="2535169"/>
              <a:ext cx="288613" cy="0"/>
            </a:xfrm>
            <a:prstGeom prst="line">
              <a:avLst/>
            </a:prstGeom>
            <a:ln w="412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 bwMode="auto">
            <a:xfrm>
              <a:off x="7346950" y="2641600"/>
              <a:ext cx="161925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15021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4" presetClass="path" presetSubtype="0" decel="3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3889 L 0 -0.07778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833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4" presetClass="path" presetSubtype="0" accel="30000" decel="30000" fill="hold" grpId="2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95833E-6 0.03842 L 3.95833E-6 2.96296E-6 " pathEditMode="relative" rAng="0" ptsTypes="AA">
                                      <p:cBhvr>
                                        <p:cTn id="16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21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/>
      <p:bldP spid="22" grpId="1"/>
      <p:bldP spid="22" grpId="2"/>
      <p:bldP spid="2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占位符 62"/>
          <p:cNvPicPr>
            <a:picLocks noChangeAspect="1"/>
          </p:cNvPicPr>
          <p:nvPr/>
        </p:nvPicPr>
        <p:blipFill>
          <a:blip r:embed="rId3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3196502" y="5159996"/>
            <a:ext cx="8069262" cy="1082843"/>
          </a:xfrm>
          <a:prstGeom prst="rect">
            <a:avLst/>
          </a:prstGeom>
          <a:effectLst>
            <a:softEdge rad="381000"/>
          </a:effectLst>
        </p:spPr>
      </p:pic>
      <p:pic>
        <p:nvPicPr>
          <p:cNvPr id="3" name="图片占位符 62"/>
          <p:cNvPicPr>
            <a:picLocks noChangeAspect="1"/>
          </p:cNvPicPr>
          <p:nvPr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3420824" y="969081"/>
            <a:ext cx="8069262" cy="4732337"/>
          </a:xfrm>
          <a:custGeom>
            <a:avLst/>
            <a:gdLst>
              <a:gd name="connsiteX0" fmla="*/ 0 w 8069943"/>
              <a:gd name="connsiteY0" fmla="*/ 0 h 4733579"/>
              <a:gd name="connsiteX1" fmla="*/ 8069943 w 8069943"/>
              <a:gd name="connsiteY1" fmla="*/ 0 h 4733579"/>
              <a:gd name="connsiteX2" fmla="*/ 8069943 w 8069943"/>
              <a:gd name="connsiteY2" fmla="*/ 4733579 h 4733579"/>
              <a:gd name="connsiteX3" fmla="*/ 0 w 8069943"/>
              <a:gd name="connsiteY3" fmla="*/ 4733579 h 473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69943" h="4733579">
                <a:moveTo>
                  <a:pt x="0" y="0"/>
                </a:moveTo>
                <a:lnTo>
                  <a:pt x="8069943" y="0"/>
                </a:lnTo>
                <a:lnTo>
                  <a:pt x="8069943" y="4733579"/>
                </a:lnTo>
                <a:lnTo>
                  <a:pt x="0" y="4733579"/>
                </a:lnTo>
                <a:close/>
              </a:path>
            </a:pathLst>
          </a:custGeom>
        </p:spPr>
      </p:pic>
      <p:cxnSp>
        <p:nvCxnSpPr>
          <p:cNvPr id="5" name="直接连接符 4"/>
          <p:cNvCxnSpPr/>
          <p:nvPr/>
        </p:nvCxnSpPr>
        <p:spPr>
          <a:xfrm>
            <a:off x="5010612" y="1622785"/>
            <a:ext cx="435427" cy="0"/>
          </a:xfrm>
          <a:prstGeom prst="line">
            <a:avLst/>
          </a:prstGeom>
          <a:ln w="12700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组合 23"/>
          <p:cNvGrpSpPr/>
          <p:nvPr/>
        </p:nvGrpSpPr>
        <p:grpSpPr>
          <a:xfrm>
            <a:off x="5099197" y="1262824"/>
            <a:ext cx="258256" cy="258256"/>
            <a:chOff x="7037138" y="647218"/>
            <a:chExt cx="234778" cy="234778"/>
          </a:xfrm>
        </p:grpSpPr>
        <p:sp>
          <p:nvSpPr>
            <p:cNvPr id="6" name="椭圆 5"/>
            <p:cNvSpPr/>
            <p:nvPr/>
          </p:nvSpPr>
          <p:spPr>
            <a:xfrm>
              <a:off x="7037138" y="647218"/>
              <a:ext cx="234778" cy="23477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7" name="加号 6"/>
            <p:cNvSpPr/>
            <p:nvPr/>
          </p:nvSpPr>
          <p:spPr>
            <a:xfrm>
              <a:off x="7074994" y="685074"/>
              <a:ext cx="159065" cy="159065"/>
            </a:xfrm>
            <a:prstGeom prst="mathPlus">
              <a:avLst>
                <a:gd name="adj1" fmla="val 17532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5446039" y="113697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目录</a:t>
            </a:r>
          </a:p>
        </p:txBody>
      </p:sp>
      <p:cxnSp>
        <p:nvCxnSpPr>
          <p:cNvPr id="13" name="line01"/>
          <p:cNvCxnSpPr/>
          <p:nvPr/>
        </p:nvCxnSpPr>
        <p:spPr>
          <a:xfrm>
            <a:off x="5325731" y="2610142"/>
            <a:ext cx="1676741" cy="0"/>
          </a:xfrm>
          <a:prstGeom prst="line">
            <a:avLst/>
          </a:prstGeom>
          <a:ln w="12700">
            <a:solidFill>
              <a:schemeClr val="tx1"/>
            </a:solidFill>
            <a:prstDash val="solid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5590466" y="2264425"/>
            <a:ext cx="1107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dirty="0">
                <a:cs typeface="+mn-ea"/>
                <a:sym typeface="+mn-lt"/>
              </a:rPr>
              <a:t>业务串讲</a:t>
            </a:r>
          </a:p>
        </p:txBody>
      </p:sp>
      <p:cxnSp>
        <p:nvCxnSpPr>
          <p:cNvPr id="17" name="line01"/>
          <p:cNvCxnSpPr/>
          <p:nvPr/>
        </p:nvCxnSpPr>
        <p:spPr>
          <a:xfrm>
            <a:off x="5357453" y="4700681"/>
            <a:ext cx="1676741" cy="0"/>
          </a:xfrm>
          <a:prstGeom prst="line">
            <a:avLst/>
          </a:prstGeom>
          <a:ln w="12700">
            <a:solidFill>
              <a:schemeClr val="tx1"/>
            </a:solidFill>
            <a:prstDash val="solid"/>
            <a:headEnd type="oval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5865348" y="4331349"/>
            <a:ext cx="808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dirty="0">
                <a:cs typeface="+mn-ea"/>
                <a:sym typeface="+mn-lt"/>
              </a:rPr>
              <a:t>redux</a:t>
            </a:r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897234" y="2301683"/>
            <a:ext cx="4300113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引入优化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,FEED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图片埋点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含视频抽帧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),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视频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流程优化</a:t>
            </a:r>
          </a:p>
        </p:txBody>
      </p:sp>
      <p:sp>
        <p:nvSpPr>
          <p:cNvPr id="32" name="矩形 31"/>
          <p:cNvSpPr/>
          <p:nvPr/>
        </p:nvSpPr>
        <p:spPr>
          <a:xfrm>
            <a:off x="6927147" y="4391151"/>
            <a:ext cx="3860800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从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实现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redux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管理库</a:t>
            </a:r>
          </a:p>
        </p:txBody>
      </p:sp>
      <p:cxnSp>
        <p:nvCxnSpPr>
          <p:cNvPr id="36" name="Straight Connector 25"/>
          <p:cNvCxnSpPr/>
          <p:nvPr/>
        </p:nvCxnSpPr>
        <p:spPr>
          <a:xfrm flipH="1">
            <a:off x="11719373" y="5344662"/>
            <a:ext cx="945254" cy="945254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26"/>
          <p:cNvCxnSpPr/>
          <p:nvPr/>
        </p:nvCxnSpPr>
        <p:spPr>
          <a:xfrm flipH="1">
            <a:off x="10211614" y="4700681"/>
            <a:ext cx="2233215" cy="223321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11649003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3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6016 -0.0368 L -4.16667E-7 -1.11111E-6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08" y="182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6" presetClass="emph" presetSubtype="0" decel="3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146726" y="119179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4" presetClass="path" presetSubtype="0" decel="3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95833E-6 0.02662 L 3.95833E-6 -0.07778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23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4" presetClass="path" presetSubtype="0" accel="30000" decel="3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3.95833E-6 0.02569 L 3.95833E-6 2.22222E-6 " pathEditMode="relative" rAng="0" ptsTypes="AA">
                                      <p:cBhvr>
                                        <p:cTn id="2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9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75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3" presetClass="path" presetSubtype="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38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35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4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45" dur="75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35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4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path" presetSubtype="0" decel="3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3.33333E-6 1.85185E-6 L 0.09153 -0.16273 " pathEditMode="relative" rAng="0" ptsTypes="AA">
                                      <p:cBhvr>
                                        <p:cTn id="64" dur="75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70" y="-8148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2" presetClass="path" presetSubtype="0" decel="3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 1.85185E-6 L -0.09674 0.16296 " pathEditMode="relative" rAng="0" ptsTypes="AA">
                                      <p:cBhvr>
                                        <p:cTn id="69" dur="75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844" y="8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8" grpId="0"/>
      <p:bldP spid="31" grpId="0"/>
      <p:bldP spid="32" grpId="0"/>
      <p:bldP spid="1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cxnSp>
        <p:nvCxnSpPr>
          <p:cNvPr id="15" name="直接连接符 14"/>
          <p:cNvCxnSpPr/>
          <p:nvPr/>
        </p:nvCxnSpPr>
        <p:spPr>
          <a:xfrm rot="16200000" flipV="1">
            <a:off x="10733680" y="3526672"/>
            <a:ext cx="362826" cy="36282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rot="16200000" flipV="1">
            <a:off x="10264253" y="2621407"/>
            <a:ext cx="1037404" cy="10374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5"/>
          <p:cNvSpPr txBox="1"/>
          <p:nvPr/>
        </p:nvSpPr>
        <p:spPr>
          <a:xfrm>
            <a:off x="312818" y="256809"/>
            <a:ext cx="1240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代理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7704" y="1437349"/>
            <a:ext cx="5007934" cy="3138065"/>
          </a:xfrm>
          <a:prstGeom prst="rect">
            <a:avLst/>
          </a:prstGeom>
        </p:spPr>
      </p:pic>
      <p:sp>
        <p:nvSpPr>
          <p:cNvPr id="9" name="TextBox 5"/>
          <p:cNvSpPr txBox="1"/>
          <p:nvPr/>
        </p:nvSpPr>
        <p:spPr>
          <a:xfrm>
            <a:off x="600457" y="1830705"/>
            <a:ext cx="604253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本地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dev-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envTest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代理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测试 默认端口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8910</a:t>
            </a: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     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host port     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代理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测试 指定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port</a:t>
            </a:r>
          </a:p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      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dev-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envOnline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代理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预发布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测试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只代理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RD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的测试环境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; </a:t>
            </a: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host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中配置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 </a:t>
            </a: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地址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fcfeed.baidu.com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or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feedads.baidu.com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</a:p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IP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地址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chuangyi.baidu.com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注意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测试环境只能使用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测试环境数据，数据隔离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;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2" name="直接连接符 12">
            <a:extLst>
              <a:ext uri="{FF2B5EF4-FFF2-40B4-BE49-F238E27FC236}">
                <a16:creationId xmlns:a16="http://schemas.microsoft.com/office/drawing/2014/main" id="{8B593DA1-6112-B449-8288-14F0ACC2F492}"/>
              </a:ext>
            </a:extLst>
          </p:cNvPr>
          <p:cNvCxnSpPr/>
          <p:nvPr/>
        </p:nvCxnSpPr>
        <p:spPr>
          <a:xfrm>
            <a:off x="495696" y="919484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517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7" dur="750" spd="-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"/>
          <p:cNvSpPr txBox="1"/>
          <p:nvPr/>
        </p:nvSpPr>
        <p:spPr>
          <a:xfrm>
            <a:off x="-117906" y="309737"/>
            <a:ext cx="3546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</a:t>
            </a:r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接入优化</a:t>
            </a:r>
            <a:endParaRPr lang="en-US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Rectangle 7"/>
          <p:cNvSpPr/>
          <p:nvPr/>
        </p:nvSpPr>
        <p:spPr>
          <a:xfrm>
            <a:off x="853247" y="1205256"/>
            <a:ext cx="10137155" cy="7774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背景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创意中心给的测试环境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port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、版本号在联调过程中经常变化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;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提测后如果有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环境变化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;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业务端得修改相关的代码后编译、部署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一、二十分钟过去了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)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；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7" name="Rectangle 7"/>
          <p:cNvSpPr/>
          <p:nvPr/>
        </p:nvSpPr>
        <p:spPr>
          <a:xfrm>
            <a:off x="853247" y="2291529"/>
            <a:ext cx="11014220" cy="153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优化后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支持动态设置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 port , version; port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version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设置为空时则不使用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port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、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version;</a:t>
            </a:r>
          </a:p>
          <a:p>
            <a:pPr>
              <a:lnSpc>
                <a:spcPct val="13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	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localStorage.setItem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('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sdkPort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', port);</a:t>
            </a:r>
          </a:p>
          <a:p>
            <a:pPr>
              <a:lnSpc>
                <a:spcPct val="13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	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localStorage.setItem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('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sdkVersion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', version);</a:t>
            </a: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这种设置只是针对测试环境、本地环境、预发布环境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;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Rectangle 7"/>
          <p:cNvSpPr/>
          <p:nvPr/>
        </p:nvSpPr>
        <p:spPr>
          <a:xfrm>
            <a:off x="853247" y="3985928"/>
            <a:ext cx="11014220" cy="32981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场景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DEV -&gt;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线上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localStorage.setItem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(‘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sdkPort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’, ''); </a:t>
            </a:r>
          </a:p>
          <a:p>
            <a:pPr>
              <a:lnSpc>
                <a:spcPct val="13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DEV -&gt;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预发布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localStorage.setItem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(‘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sdkPort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’, ''); </a:t>
            </a:r>
          </a:p>
          <a:p>
            <a:pPr>
              <a:lnSpc>
                <a:spcPct val="130000"/>
              </a:lnSpc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DEV -&gt; 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测试环境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localStorage.setItem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(‘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sdkPort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’, port);</a:t>
            </a:r>
          </a:p>
          <a:p>
            <a:pPr>
              <a:lnSpc>
                <a:spcPct val="130000"/>
              </a:lnSpc>
            </a:pPr>
            <a:b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</a:b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Test-&gt;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测试环境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localStorage.setItem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(‘</a:t>
            </a:r>
            <a:r>
              <a:rPr lang="en-US" altLang="zh-CN" dirty="0" err="1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sdkPort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’, port);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30000"/>
              </a:lnSpc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 注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: 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代理到预发布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SDK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的时候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, feed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也需要代理到预发布环境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;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3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30000"/>
              </a:lnSpc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7" name="直接连接符 12">
            <a:extLst>
              <a:ext uri="{FF2B5EF4-FFF2-40B4-BE49-F238E27FC236}">
                <a16:creationId xmlns:a16="http://schemas.microsoft.com/office/drawing/2014/main" id="{9D77F812-7175-E043-AB78-269F57323675}"/>
              </a:ext>
            </a:extLst>
          </p:cNvPr>
          <p:cNvCxnSpPr/>
          <p:nvPr/>
        </p:nvCxnSpPr>
        <p:spPr>
          <a:xfrm>
            <a:off x="611310" y="971663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8356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1" dur="75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7" grpId="0"/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617065" y="662554"/>
            <a:ext cx="34163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图片库使用埋点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95696" y="148779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 39"/>
          <p:cNvSpPr/>
          <p:nvPr/>
        </p:nvSpPr>
        <p:spPr>
          <a:xfrm>
            <a:off x="765000" y="1590842"/>
            <a:ext cx="9230338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/>
            <a:r>
              <a:rPr lang="zh-CN" altLang="en-US" dirty="0">
                <a:cs typeface="+mn-ea"/>
                <a:sym typeface="+mn-lt"/>
              </a:rPr>
              <a:t>背景</a:t>
            </a:r>
            <a:r>
              <a:rPr lang="en-US" altLang="zh-CN" dirty="0">
                <a:sym typeface="+mn-lt"/>
              </a:rPr>
              <a:t>:</a:t>
            </a:r>
            <a:r>
              <a:rPr lang="zh-CN" altLang="en-US" dirty="0">
                <a:sym typeface="+mn-lt"/>
              </a:rPr>
              <a:t> </a:t>
            </a:r>
            <a:r>
              <a:rPr lang="zh-CN" altLang="en-US" dirty="0"/>
              <a:t>进行细粒度埋点和数据监控</a:t>
            </a:r>
            <a:r>
              <a:rPr lang="en-US" altLang="zh-CN" dirty="0"/>
              <a:t>;</a:t>
            </a:r>
            <a:r>
              <a:rPr lang="zh-CN" altLang="en-US" dirty="0"/>
              <a:t> 以便后续更好的进行策略升级。</a:t>
            </a:r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r>
              <a:rPr lang="zh-CN" altLang="en-US" dirty="0">
                <a:cs typeface="+mn-ea"/>
                <a:sym typeface="+mn-lt"/>
              </a:rPr>
              <a:t>收益</a:t>
            </a:r>
            <a:r>
              <a:rPr lang="en-US" altLang="zh-CN" dirty="0">
                <a:cs typeface="+mn-ea"/>
                <a:sym typeface="+mn-lt"/>
              </a:rPr>
              <a:t>: </a:t>
            </a:r>
            <a:r>
              <a:rPr lang="zh-CN" altLang="en-US" dirty="0">
                <a:cs typeface="+mn-ea"/>
                <a:sym typeface="+mn-lt"/>
              </a:rPr>
              <a:t> 让推荐策略更加合理和高效</a:t>
            </a:r>
            <a:r>
              <a:rPr lang="en-US" altLang="zh-CN" dirty="0">
                <a:cs typeface="+mn-ea"/>
                <a:sym typeface="+mn-lt"/>
              </a:rPr>
              <a:t>;</a:t>
            </a:r>
            <a:r>
              <a:rPr lang="zh-CN" altLang="en-US" dirty="0">
                <a:cs typeface="+mn-ea"/>
                <a:sym typeface="+mn-lt"/>
              </a:rPr>
              <a:t> 图库</a:t>
            </a:r>
            <a:r>
              <a:rPr lang="en-US" altLang="zh-CN" dirty="0">
                <a:cs typeface="+mn-ea"/>
                <a:sym typeface="+mn-lt"/>
              </a:rPr>
              <a:t>SDK</a:t>
            </a:r>
            <a:r>
              <a:rPr lang="zh-CN" altLang="en-US" dirty="0">
                <a:cs typeface="+mn-ea"/>
                <a:sym typeface="+mn-lt"/>
              </a:rPr>
              <a:t>埋点分类</a:t>
            </a:r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marL="342900" indent="-342900" defTabSz="914377">
              <a:buAutoNum type="arabicPeriod"/>
            </a:pPr>
            <a:r>
              <a:rPr lang="zh-CN" altLang="en-US" dirty="0">
                <a:cs typeface="+mn-ea"/>
                <a:sym typeface="+mn-lt"/>
              </a:rPr>
              <a:t>图库</a:t>
            </a:r>
            <a:r>
              <a:rPr lang="en-US" altLang="zh-CN" dirty="0">
                <a:cs typeface="+mn-ea"/>
                <a:sym typeface="+mn-lt"/>
              </a:rPr>
              <a:t>SDK</a:t>
            </a:r>
            <a:r>
              <a:rPr lang="zh-CN" altLang="en-US" dirty="0">
                <a:cs typeface="+mn-ea"/>
                <a:sym typeface="+mn-lt"/>
              </a:rPr>
              <a:t>图片使用埋点</a:t>
            </a:r>
            <a:endParaRPr lang="en-US" altLang="zh-CN" dirty="0">
              <a:cs typeface="+mn-ea"/>
              <a:sym typeface="+mn-lt"/>
            </a:endParaRPr>
          </a:p>
          <a:p>
            <a:pPr marL="342900" indent="-342900" defTabSz="914377">
              <a:buAutoNum type="arabicPeriod"/>
            </a:pPr>
            <a:r>
              <a:rPr lang="zh-CN" altLang="en-US" dirty="0">
                <a:cs typeface="+mn-ea"/>
                <a:sym typeface="+mn-lt"/>
              </a:rPr>
              <a:t>视频抽帧使用埋点</a:t>
            </a:r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r>
              <a:rPr lang="en-US" altLang="zh-CN" dirty="0">
                <a:cs typeface="+mn-ea"/>
                <a:sym typeface="+mn-lt"/>
              </a:rPr>
              <a:t>                         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078E26B-708B-D34C-B4A7-8F3A9F340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28" y="3437502"/>
            <a:ext cx="7683061" cy="3185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6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 tmFilter="0,0; .5, 1; 1, 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50" tmFilter="0,0; .5, 1; 1, 1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 tmFilter="0,0; .5, 1; 1, 1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 tmFilter="0,0; .5, 1; 1, 1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750" tmFilter="0,0; .5, 1; 1, 1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495696" y="693502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图库使用埋点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95696" y="148779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 39"/>
          <p:cNvSpPr/>
          <p:nvPr/>
        </p:nvSpPr>
        <p:spPr>
          <a:xfrm>
            <a:off x="765000" y="1590842"/>
            <a:ext cx="595272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/>
            <a:r>
              <a:rPr lang="en-US" altLang="zh-CN" dirty="0">
                <a:cs typeface="+mn-ea"/>
                <a:sym typeface="+mn-lt"/>
              </a:rPr>
              <a:t>SDK</a:t>
            </a:r>
            <a:r>
              <a:rPr lang="zh-CN" altLang="en-US" dirty="0">
                <a:cs typeface="+mn-ea"/>
                <a:sym typeface="+mn-lt"/>
              </a:rPr>
              <a:t>返回值</a:t>
            </a:r>
            <a:r>
              <a:rPr lang="en-US" altLang="zh-CN" dirty="0">
                <a:cs typeface="+mn-ea"/>
                <a:sym typeface="+mn-lt"/>
              </a:rPr>
              <a:t>:</a:t>
            </a:r>
          </a:p>
          <a:p>
            <a:pPr defTabSz="914377"/>
            <a:r>
              <a:rPr lang="en" altLang="zh-CN" dirty="0" err="1"/>
              <a:t>Expmask</a:t>
            </a:r>
            <a:r>
              <a:rPr lang="en-US" altLang="zh-CN" dirty="0"/>
              <a:t>:</a:t>
            </a:r>
            <a:r>
              <a:rPr lang="zh-CN" altLang="en-US" dirty="0"/>
              <a:t>  为推荐策略</a:t>
            </a:r>
            <a:r>
              <a:rPr lang="en-US" altLang="zh-CN" dirty="0"/>
              <a:t>;</a:t>
            </a:r>
            <a:r>
              <a:rPr lang="zh-CN" altLang="en-US" dirty="0"/>
              <a:t> </a:t>
            </a:r>
            <a:endParaRPr lang="en-US" altLang="zh-CN" dirty="0"/>
          </a:p>
          <a:p>
            <a:pPr defTabSz="914377"/>
            <a:endParaRPr lang="en-US" altLang="zh-CN" dirty="0"/>
          </a:p>
          <a:p>
            <a:pPr defTabSz="914377"/>
            <a:r>
              <a:rPr lang="en-US" altLang="zh-CN" dirty="0"/>
              <a:t>1:</a:t>
            </a:r>
            <a:r>
              <a:rPr lang="en" altLang="zh-CN" dirty="0"/>
              <a:t>query,</a:t>
            </a:r>
            <a:r>
              <a:rPr lang="zh-CN" altLang="en-US" dirty="0"/>
              <a:t>  </a:t>
            </a:r>
            <a:r>
              <a:rPr lang="en" altLang="zh-CN" dirty="0"/>
              <a:t>2:</a:t>
            </a:r>
            <a:r>
              <a:rPr lang="zh-CN" altLang="en-US" dirty="0"/>
              <a:t>标题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3:</a:t>
            </a:r>
            <a:r>
              <a:rPr lang="zh-CN" altLang="en-US" dirty="0"/>
              <a:t>业务点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/>
              <a:t>4:</a:t>
            </a:r>
            <a:r>
              <a:rPr lang="zh-CN" altLang="en-US" dirty="0"/>
              <a:t> 账户</a:t>
            </a:r>
            <a:endParaRPr lang="en-US" altLang="zh-CN" dirty="0"/>
          </a:p>
          <a:p>
            <a:pPr defTabSz="914377"/>
            <a:endParaRPr lang="en-US" altLang="zh-CN" dirty="0"/>
          </a:p>
          <a:p>
            <a:pPr defTabSz="914377"/>
            <a:r>
              <a:rPr lang="en-US" altLang="zh-CN" dirty="0" err="1"/>
              <a:t>sourceType</a:t>
            </a:r>
            <a:r>
              <a:rPr lang="en-US" altLang="zh-CN" dirty="0"/>
              <a:t>:</a:t>
            </a:r>
            <a:r>
              <a:rPr lang="zh-CN" altLang="en-US" dirty="0"/>
              <a:t> 图片来源埋点</a:t>
            </a:r>
            <a:r>
              <a:rPr lang="en-US" altLang="zh-CN" dirty="0"/>
              <a:t>,</a:t>
            </a:r>
            <a:r>
              <a:rPr lang="zh-CN" altLang="en-US" dirty="0"/>
              <a:t>  自提图、版权图</a:t>
            </a:r>
            <a:r>
              <a:rPr lang="en-US" altLang="zh-CN" dirty="0"/>
              <a:t>;</a:t>
            </a:r>
          </a:p>
          <a:p>
            <a:pPr defTabSz="914377"/>
            <a:endParaRPr lang="en-US" altLang="zh-CN" dirty="0"/>
          </a:p>
          <a:p>
            <a:pPr defTabSz="914377"/>
            <a:r>
              <a:rPr lang="zh-CN" altLang="en-US" dirty="0"/>
              <a:t>注意</a:t>
            </a:r>
            <a:r>
              <a:rPr lang="en-US" altLang="zh-CN" dirty="0"/>
              <a:t>:</a:t>
            </a:r>
            <a:r>
              <a:rPr lang="zh-CN" altLang="en-US" dirty="0"/>
              <a:t>  自提图来源</a:t>
            </a:r>
            <a:r>
              <a:rPr lang="en-US" altLang="zh-CN" dirty="0"/>
              <a:t>:</a:t>
            </a:r>
            <a:r>
              <a:rPr lang="zh-CN" altLang="en-US" dirty="0"/>
              <a:t> 我的图片、图片助手</a:t>
            </a:r>
            <a:r>
              <a:rPr lang="en-US" altLang="zh-CN" dirty="0"/>
              <a:t>;</a:t>
            </a:r>
          </a:p>
          <a:p>
            <a:pPr defTabSz="914377"/>
            <a:r>
              <a:rPr lang="zh-CN" altLang="en-US" dirty="0"/>
              <a:t>          版权图来源</a:t>
            </a:r>
            <a:r>
              <a:rPr lang="en-US" altLang="zh-CN" dirty="0"/>
              <a:t>:</a:t>
            </a:r>
            <a:r>
              <a:rPr lang="zh-CN" altLang="en-US" dirty="0"/>
              <a:t> 我的图片、版权图片、图片助手</a:t>
            </a:r>
            <a:r>
              <a:rPr lang="en-US" altLang="zh-CN" dirty="0"/>
              <a:t>;</a:t>
            </a:r>
          </a:p>
          <a:p>
            <a:pPr defTabSz="914377"/>
            <a:endParaRPr lang="en-US" altLang="zh-CN" dirty="0"/>
          </a:p>
          <a:p>
            <a:pPr defTabSz="914377"/>
            <a:r>
              <a:rPr lang="en-US" altLang="zh-CN" dirty="0" err="1"/>
              <a:t>dataToAPI</a:t>
            </a:r>
            <a:r>
              <a:rPr lang="zh-CN" altLang="en-US" dirty="0"/>
              <a:t> </a:t>
            </a:r>
            <a:r>
              <a:rPr lang="en-US" altLang="zh-CN" dirty="0"/>
              <a:t>:</a:t>
            </a:r>
            <a:r>
              <a:rPr lang="zh-CN" altLang="en-US" dirty="0"/>
              <a:t>  </a:t>
            </a:r>
            <a:r>
              <a:rPr lang="en" altLang="zh-CN" dirty="0" err="1"/>
              <a:t>formattedStatistics</a:t>
            </a:r>
            <a:r>
              <a:rPr lang="en-US" altLang="zh-CN" dirty="0"/>
              <a:t>;</a:t>
            </a:r>
            <a:r>
              <a:rPr lang="zh-CN" altLang="en-US" dirty="0"/>
              <a:t> 统一对数据进行转化</a:t>
            </a:r>
            <a:endParaRPr lang="en" altLang="zh-CN" dirty="0"/>
          </a:p>
          <a:p>
            <a:pPr defTabSz="914377"/>
            <a:r>
              <a:rPr lang="en-US" altLang="zh-CN" dirty="0">
                <a:cs typeface="+mn-ea"/>
                <a:sym typeface="+mn-lt"/>
              </a:rPr>
              <a:t>SDK-&gt;feed:</a:t>
            </a:r>
            <a:r>
              <a:rPr lang="zh-CN" altLang="en-US" dirty="0">
                <a:cs typeface="+mn-ea"/>
                <a:sym typeface="+mn-lt"/>
              </a:rPr>
              <a:t>  </a:t>
            </a:r>
            <a:r>
              <a:rPr lang="en-US" altLang="zh-CN" dirty="0" err="1">
                <a:cs typeface="+mn-ea"/>
                <a:sym typeface="+mn-lt"/>
              </a:rPr>
              <a:t>DataCustom</a:t>
            </a:r>
            <a:r>
              <a:rPr lang="zh-CN" altLang="en-US" dirty="0">
                <a:cs typeface="+mn-ea"/>
                <a:sym typeface="+mn-lt"/>
              </a:rPr>
              <a:t> 下所有的文件</a:t>
            </a:r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r>
              <a:rPr lang="en-US" altLang="zh-CN" dirty="0">
                <a:cs typeface="+mn-ea"/>
                <a:sym typeface="+mn-lt"/>
              </a:rPr>
              <a:t>                          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067BD6D-7F85-CF48-A5B0-80442FED06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3805" y="1050266"/>
            <a:ext cx="3464666" cy="5824173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09847729-663D-934B-9CA1-F3AC8623B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727" y="5282980"/>
            <a:ext cx="2927570" cy="140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87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 tmFilter="0,0; .5, 1; 1, 1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50" tmFilter="0,0; .5, 1; 1, 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 tmFilter="0,0; .5, 1; 1, 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 tmFilter="0,0; .5, 1; 1, 1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750" tmFilter="0,0; .5, 1; 1, 1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750" tmFilter="0,0; .5, 1; 1, 1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5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750" tmFilter="0,0; .5, 1; 1, 1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7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750" tmFilter="0,0; .5, 1; 1, 1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750" tmFilter="0,0; .5, 1; 1, 1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617065" y="375287"/>
            <a:ext cx="295465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zh-CN" altLang="en-US" sz="3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视频抽帧埋点</a:t>
            </a:r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617065" y="111946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 39"/>
          <p:cNvSpPr/>
          <p:nvPr/>
        </p:nvSpPr>
        <p:spPr>
          <a:xfrm>
            <a:off x="617065" y="1332742"/>
            <a:ext cx="109430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/>
            <a:r>
              <a:rPr lang="zh-CN" altLang="en-US" dirty="0">
                <a:cs typeface="+mn-ea"/>
                <a:sym typeface="+mn-lt"/>
              </a:rPr>
              <a:t>背景</a:t>
            </a:r>
            <a:r>
              <a:rPr lang="en-US" altLang="zh-CN" dirty="0">
                <a:cs typeface="+mn-ea"/>
                <a:sym typeface="+mn-lt"/>
              </a:rPr>
              <a:t>:</a:t>
            </a:r>
            <a:r>
              <a:rPr lang="zh-CN" altLang="en-US" dirty="0">
                <a:cs typeface="+mn-ea"/>
                <a:sym typeface="+mn-lt"/>
              </a:rPr>
              <a:t>  统计抽帧使用情况新增两个指标 </a:t>
            </a:r>
            <a:r>
              <a:rPr lang="en-US" altLang="zh-CN" dirty="0">
                <a:cs typeface="+mn-ea"/>
                <a:sym typeface="+mn-lt"/>
              </a:rPr>
              <a:t>——</a:t>
            </a:r>
            <a:r>
              <a:rPr lang="zh-CN" altLang="en-US" dirty="0">
                <a:cs typeface="+mn-ea"/>
                <a:sym typeface="+mn-lt"/>
              </a:rPr>
              <a:t> </a:t>
            </a:r>
            <a:r>
              <a:rPr lang="zh-CN" altLang="en-US" b="1" dirty="0">
                <a:solidFill>
                  <a:srgbClr val="414141"/>
                </a:solidFill>
                <a:latin typeface="Arial" panose="020B0604020202020204" pitchFamily="34" charset="0"/>
              </a:rPr>
              <a:t>创意抽帧采纳率</a:t>
            </a:r>
            <a:r>
              <a:rPr lang="en-US" altLang="zh-CN" b="1" dirty="0">
                <a:solidFill>
                  <a:srgbClr val="414141"/>
                </a:solidFill>
                <a:latin typeface="Arial" panose="020B0604020202020204" pitchFamily="34" charset="0"/>
              </a:rPr>
              <a:t>=</a:t>
            </a:r>
            <a:r>
              <a:rPr lang="zh-CN" altLang="en-US" dirty="0">
                <a:solidFill>
                  <a:srgbClr val="414141"/>
                </a:solidFill>
                <a:latin typeface="Arial" panose="020B0604020202020204" pitchFamily="34" charset="0"/>
              </a:rPr>
              <a:t>采纳视频抽帧功能的</a:t>
            </a:r>
            <a:r>
              <a:rPr lang="zh-CN" altLang="en-US" b="1" dirty="0">
                <a:solidFill>
                  <a:srgbClr val="414141"/>
                </a:solidFill>
                <a:latin typeface="Arial" panose="020B0604020202020204" pitchFamily="34" charset="0"/>
              </a:rPr>
              <a:t>创意数</a:t>
            </a:r>
            <a:r>
              <a:rPr lang="en-US" altLang="zh-CN" b="1" dirty="0">
                <a:solidFill>
                  <a:srgbClr val="414141"/>
                </a:solidFill>
                <a:latin typeface="Arial" panose="020B0604020202020204" pitchFamily="34" charset="0"/>
              </a:rPr>
              <a:t>/</a:t>
            </a:r>
            <a:r>
              <a:rPr lang="zh-CN" altLang="en-US" b="1" dirty="0">
                <a:solidFill>
                  <a:srgbClr val="414141"/>
                </a:solidFill>
                <a:latin typeface="Arial" panose="020B0604020202020204" pitchFamily="34" charset="0"/>
              </a:rPr>
              <a:t>创意总数；视频抽帧封面覆盖率</a:t>
            </a:r>
            <a:r>
              <a:rPr lang="en-US" altLang="zh-CN" b="1" dirty="0">
                <a:solidFill>
                  <a:srgbClr val="414141"/>
                </a:solidFill>
                <a:latin typeface="Arial" panose="020B0604020202020204" pitchFamily="34" charset="0"/>
              </a:rPr>
              <a:t>=</a:t>
            </a:r>
            <a:r>
              <a:rPr lang="zh-CN" altLang="en-US" b="1" dirty="0">
                <a:solidFill>
                  <a:srgbClr val="414141"/>
                </a:solidFill>
                <a:latin typeface="Arial" panose="020B0604020202020204" pitchFamily="34" charset="0"/>
              </a:rPr>
              <a:t>采纳视频抽帧推荐的图片数</a:t>
            </a:r>
            <a:r>
              <a:rPr lang="en-US" altLang="zh-CN" b="1" dirty="0">
                <a:solidFill>
                  <a:srgbClr val="414141"/>
                </a:solidFill>
                <a:latin typeface="Arial" panose="020B0604020202020204" pitchFamily="34" charset="0"/>
              </a:rPr>
              <a:t>/</a:t>
            </a:r>
            <a:r>
              <a:rPr lang="zh-CN" altLang="en-US" b="1" dirty="0">
                <a:solidFill>
                  <a:srgbClr val="414141"/>
                </a:solidFill>
                <a:latin typeface="Arial" panose="020B0604020202020204" pitchFamily="34" charset="0"/>
              </a:rPr>
              <a:t>新增封面使用数</a:t>
            </a:r>
            <a:endParaRPr lang="en-US" altLang="zh-CN" dirty="0"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B797A8CC-8A97-EA40-A201-FBB7D3F2B2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000" y="1933902"/>
            <a:ext cx="9182100" cy="220917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AB54BE0-8BC1-984F-8926-9F3430873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65" y="4143078"/>
            <a:ext cx="9925001" cy="2690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674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 tmFilter="0,0; .5, 1; 1, 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390927" y="287463"/>
            <a:ext cx="4788490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/>
            <a:r>
              <a:rPr lang="zh-CN" altLang="en-US" sz="3600" dirty="0">
                <a:cs typeface="+mn-ea"/>
                <a:sym typeface="+mn-lt"/>
              </a:rPr>
              <a:t>视频</a:t>
            </a:r>
            <a:r>
              <a:rPr lang="en-US" altLang="zh-CN" sz="3600" dirty="0">
                <a:cs typeface="+mn-ea"/>
                <a:sym typeface="+mn-lt"/>
              </a:rPr>
              <a:t>SDK</a:t>
            </a:r>
            <a:r>
              <a:rPr lang="zh-CN" altLang="en-US" sz="3600" dirty="0">
                <a:cs typeface="+mn-ea"/>
                <a:sym typeface="+mn-lt"/>
              </a:rPr>
              <a:t>使用流程优化</a:t>
            </a:r>
            <a:endParaRPr lang="en-US" altLang="zh-CN" sz="3600" dirty="0">
              <a:cs typeface="+mn-ea"/>
              <a:sym typeface="+mn-lt"/>
            </a:endParaRPr>
          </a:p>
          <a:p>
            <a:pPr defTabSz="914377"/>
            <a:endParaRPr lang="en-US" altLang="zh-CN" sz="3600" dirty="0"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537260" y="1050266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矩形 39"/>
          <p:cNvSpPr/>
          <p:nvPr/>
        </p:nvSpPr>
        <p:spPr>
          <a:xfrm>
            <a:off x="537260" y="1637009"/>
            <a:ext cx="96536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377"/>
            <a:r>
              <a:rPr lang="zh-CN" altLang="en-US" dirty="0">
                <a:cs typeface="+mn-ea"/>
                <a:sym typeface="+mn-lt"/>
              </a:rPr>
              <a:t>背景</a:t>
            </a:r>
            <a:r>
              <a:rPr lang="en-US" altLang="zh-CN" dirty="0">
                <a:cs typeface="+mn-ea"/>
                <a:sym typeface="+mn-lt"/>
              </a:rPr>
              <a:t>:  </a:t>
            </a:r>
            <a:r>
              <a:rPr lang="zh-CN" altLang="en-US" dirty="0">
                <a:cs typeface="+mn-ea"/>
                <a:sym typeface="+mn-lt"/>
              </a:rPr>
              <a:t>程序化、自定义视频物料</a:t>
            </a:r>
            <a:r>
              <a:rPr lang="en-US" altLang="zh-CN" dirty="0">
                <a:cs typeface="+mn-ea"/>
                <a:sym typeface="+mn-lt"/>
              </a:rPr>
              <a:t>, </a:t>
            </a:r>
            <a:r>
              <a:rPr lang="zh-CN" altLang="en-US" dirty="0">
                <a:cs typeface="+mn-ea"/>
                <a:sym typeface="+mn-lt"/>
              </a:rPr>
              <a:t>只能选择</a:t>
            </a:r>
            <a:r>
              <a:rPr lang="en-US" altLang="zh-CN" dirty="0">
                <a:cs typeface="+mn-ea"/>
                <a:sym typeface="+mn-lt"/>
              </a:rPr>
              <a:t>16:9 9:16</a:t>
            </a:r>
            <a:r>
              <a:rPr lang="zh-CN" altLang="en-US" dirty="0">
                <a:cs typeface="+mn-ea"/>
                <a:sym typeface="+mn-lt"/>
              </a:rPr>
              <a:t>视频</a:t>
            </a:r>
            <a:r>
              <a:rPr lang="en-US" altLang="zh-CN" dirty="0">
                <a:cs typeface="+mn-ea"/>
                <a:sym typeface="+mn-lt"/>
              </a:rPr>
              <a:t>, </a:t>
            </a:r>
            <a:r>
              <a:rPr lang="zh-CN" altLang="en-US" dirty="0">
                <a:cs typeface="+mn-ea"/>
                <a:sym typeface="+mn-lt"/>
              </a:rPr>
              <a:t>而且缺少对视频数据进行编辑的能力</a:t>
            </a:r>
            <a:r>
              <a:rPr lang="en-US" altLang="zh-CN" dirty="0">
                <a:cs typeface="+mn-ea"/>
                <a:sym typeface="+mn-lt"/>
              </a:rPr>
              <a:t>;</a:t>
            </a:r>
          </a:p>
          <a:p>
            <a:pPr defTabSz="914377"/>
            <a:r>
              <a:rPr lang="zh-CN" altLang="en-US" dirty="0">
                <a:cs typeface="+mn-ea"/>
                <a:sym typeface="+mn-lt"/>
              </a:rPr>
              <a:t>用户在上传视频前先按照规则处理，极大增大用户的使用成本</a:t>
            </a:r>
            <a:r>
              <a:rPr lang="en-US" altLang="zh-CN" dirty="0">
                <a:cs typeface="+mn-ea"/>
                <a:sym typeface="+mn-lt"/>
              </a:rPr>
              <a:t>;</a:t>
            </a: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r>
              <a:rPr lang="zh-CN" altLang="en-US" dirty="0">
                <a:cs typeface="+mn-ea"/>
                <a:sym typeface="+mn-lt"/>
              </a:rPr>
              <a:t>收益</a:t>
            </a:r>
            <a:r>
              <a:rPr lang="en-US" altLang="zh-CN" dirty="0">
                <a:cs typeface="+mn-ea"/>
                <a:sym typeface="+mn-lt"/>
              </a:rPr>
              <a:t>: </a:t>
            </a:r>
            <a:r>
              <a:rPr lang="zh-CN" altLang="en-US" dirty="0">
                <a:cs typeface="+mn-ea"/>
                <a:sym typeface="+mn-lt"/>
              </a:rPr>
              <a:t>整合</a:t>
            </a:r>
            <a:r>
              <a:rPr lang="en-US" altLang="zh-CN" dirty="0">
                <a:cs typeface="+mn-ea"/>
                <a:sym typeface="+mn-lt"/>
              </a:rPr>
              <a:t>feed</a:t>
            </a:r>
            <a:r>
              <a:rPr lang="zh-CN" altLang="en-US" dirty="0">
                <a:cs typeface="+mn-ea"/>
                <a:sym typeface="+mn-lt"/>
              </a:rPr>
              <a:t>投放端工具入口</a:t>
            </a:r>
            <a:r>
              <a:rPr lang="en-US" altLang="zh-CN" dirty="0">
                <a:cs typeface="+mn-ea"/>
                <a:sym typeface="+mn-lt"/>
              </a:rPr>
              <a:t>,</a:t>
            </a:r>
            <a:r>
              <a:rPr lang="zh-CN" altLang="en-US" dirty="0">
                <a:cs typeface="+mn-ea"/>
                <a:sym typeface="+mn-lt"/>
              </a:rPr>
              <a:t>简化客户选择视频作为创意的成本；</a:t>
            </a:r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r>
              <a:rPr lang="zh-CN" altLang="en-US" dirty="0">
                <a:cs typeface="+mn-ea"/>
                <a:sym typeface="+mn-lt"/>
              </a:rPr>
              <a:t>营销目标</a:t>
            </a:r>
            <a:r>
              <a:rPr lang="en-US" altLang="zh-CN" dirty="0">
                <a:cs typeface="+mn-ea"/>
                <a:sym typeface="+mn-lt"/>
              </a:rPr>
              <a:t>: </a:t>
            </a:r>
            <a:r>
              <a:rPr lang="zh-CN" altLang="en-US" dirty="0">
                <a:cs typeface="+mn-ea"/>
                <a:sym typeface="+mn-lt"/>
              </a:rPr>
              <a:t>网站链接、应用下载、门店推广、电商店铺、小程序；</a:t>
            </a:r>
            <a:endParaRPr lang="en-US" altLang="zh-CN" dirty="0">
              <a:cs typeface="+mn-ea"/>
              <a:sym typeface="+mn-lt"/>
            </a:endParaRPr>
          </a:p>
          <a:p>
            <a:pPr defTabSz="914377"/>
            <a:endParaRPr lang="en-US" altLang="zh-CN" dirty="0">
              <a:cs typeface="+mn-ea"/>
              <a:sym typeface="+mn-lt"/>
            </a:endParaRPr>
          </a:p>
          <a:p>
            <a:pPr defTabSz="914377"/>
            <a:r>
              <a:rPr lang="en-US" altLang="zh-CN" dirty="0">
                <a:cs typeface="+mn-ea"/>
                <a:sym typeface="+mn-lt"/>
              </a:rPr>
              <a:t>          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185825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 tmFilter="0,0; .5, 1; 1, 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50" tmFilter="0,0; .5, 1; 1, 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750" tmFilter="0,0; .5, 1; 1, 1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750" tmFilter="0,0; .5, 1; 1, 1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750" tmFilter="0,0; .5, 1; 1, 1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39"/>
          <p:cNvSpPr/>
          <p:nvPr/>
        </p:nvSpPr>
        <p:spPr>
          <a:xfrm>
            <a:off x="765000" y="594350"/>
            <a:ext cx="387798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/>
            <a:r>
              <a:rPr lang="zh-CN" altLang="en-US" sz="3600" dirty="0">
                <a:cs typeface="+mn-ea"/>
                <a:sym typeface="+mn-lt"/>
              </a:rPr>
              <a:t>视频使用流程优化</a:t>
            </a:r>
            <a:endParaRPr lang="en-US" altLang="zh-CN" sz="3600" dirty="0">
              <a:cs typeface="+mn-ea"/>
              <a:sym typeface="+mn-lt"/>
            </a:endParaRPr>
          </a:p>
          <a:p>
            <a:pPr defTabSz="914377"/>
            <a:endParaRPr lang="en-US" altLang="zh-CN" sz="3600" dirty="0">
              <a:cs typeface="+mn-ea"/>
              <a:sym typeface="+mn-lt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95696" y="1487792"/>
            <a:ext cx="509626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921111" y="2791171"/>
            <a:ext cx="104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cs typeface="+mn-ea"/>
                <a:sym typeface="+mn-lt"/>
              </a:rPr>
              <a:t>89</a:t>
            </a:r>
            <a:r>
              <a:rPr lang="en-US" altLang="zh-CN" sz="2800" dirty="0">
                <a:solidFill>
                  <a:schemeClr val="bg1"/>
                </a:solidFill>
                <a:cs typeface="+mn-ea"/>
                <a:sym typeface="+mn-lt"/>
              </a:rPr>
              <a:t>%</a:t>
            </a:r>
            <a:endParaRPr lang="zh-CN" altLang="en-US" sz="3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34" name="Freeform 5"/>
          <p:cNvSpPr>
            <a:spLocks/>
          </p:cNvSpPr>
          <p:nvPr/>
        </p:nvSpPr>
        <p:spPr bwMode="auto">
          <a:xfrm>
            <a:off x="10834547" y="476199"/>
            <a:ext cx="725600" cy="574067"/>
          </a:xfrm>
          <a:custGeom>
            <a:avLst/>
            <a:gdLst>
              <a:gd name="T0" fmla="*/ 250 w 2689"/>
              <a:gd name="T1" fmla="*/ 1020 h 2127"/>
              <a:gd name="T2" fmla="*/ 340 w 2689"/>
              <a:gd name="T3" fmla="*/ 1057 h 2127"/>
              <a:gd name="T4" fmla="*/ 1546 w 2689"/>
              <a:gd name="T5" fmla="*/ 1057 h 2127"/>
              <a:gd name="T6" fmla="*/ 1939 w 2689"/>
              <a:gd name="T7" fmla="*/ 1057 h 2127"/>
              <a:gd name="T8" fmla="*/ 1968 w 2689"/>
              <a:gd name="T9" fmla="*/ 1066 h 2127"/>
              <a:gd name="T10" fmla="*/ 1954 w 2689"/>
              <a:gd name="T11" fmla="*/ 1092 h 2127"/>
              <a:gd name="T12" fmla="*/ 1376 w 2689"/>
              <a:gd name="T13" fmla="*/ 1677 h 2127"/>
              <a:gd name="T14" fmla="*/ 1321 w 2689"/>
              <a:gd name="T15" fmla="*/ 1677 h 2127"/>
              <a:gd name="T16" fmla="*/ 959 w 2689"/>
              <a:gd name="T17" fmla="*/ 1310 h 2127"/>
              <a:gd name="T18" fmla="*/ 883 w 2689"/>
              <a:gd name="T19" fmla="*/ 1278 h 2127"/>
              <a:gd name="T20" fmla="*/ 556 w 2689"/>
              <a:gd name="T21" fmla="*/ 1279 h 2127"/>
              <a:gd name="T22" fmla="*/ 521 w 2689"/>
              <a:gd name="T23" fmla="*/ 1289 h 2127"/>
              <a:gd name="T24" fmla="*/ 557 w 2689"/>
              <a:gd name="T25" fmla="*/ 1332 h 2127"/>
              <a:gd name="T26" fmla="*/ 1316 w 2689"/>
              <a:gd name="T27" fmla="*/ 2100 h 2127"/>
              <a:gd name="T28" fmla="*/ 1381 w 2689"/>
              <a:gd name="T29" fmla="*/ 2098 h 2127"/>
              <a:gd name="T30" fmla="*/ 1938 w 2689"/>
              <a:gd name="T31" fmla="*/ 1533 h 2127"/>
              <a:gd name="T32" fmla="*/ 2665 w 2689"/>
              <a:gd name="T33" fmla="*/ 798 h 2127"/>
              <a:gd name="T34" fmla="*/ 2689 w 2689"/>
              <a:gd name="T35" fmla="*/ 770 h 2127"/>
              <a:gd name="T36" fmla="*/ 2636 w 2689"/>
              <a:gd name="T37" fmla="*/ 764 h 2127"/>
              <a:gd name="T38" fmla="*/ 1491 w 2689"/>
              <a:gd name="T39" fmla="*/ 764 h 2127"/>
              <a:gd name="T40" fmla="*/ 395 w 2689"/>
              <a:gd name="T41" fmla="*/ 764 h 2127"/>
              <a:gd name="T42" fmla="*/ 366 w 2689"/>
              <a:gd name="T43" fmla="*/ 715 h 2127"/>
              <a:gd name="T44" fmla="*/ 574 w 2689"/>
              <a:gd name="T45" fmla="*/ 330 h 2127"/>
              <a:gd name="T46" fmla="*/ 632 w 2689"/>
              <a:gd name="T47" fmla="*/ 294 h 2127"/>
              <a:gd name="T48" fmla="*/ 2063 w 2689"/>
              <a:gd name="T49" fmla="*/ 294 h 2127"/>
              <a:gd name="T50" fmla="*/ 2122 w 2689"/>
              <a:gd name="T51" fmla="*/ 329 h 2127"/>
              <a:gd name="T52" fmla="*/ 2220 w 2689"/>
              <a:gd name="T53" fmla="*/ 512 h 2127"/>
              <a:gd name="T54" fmla="*/ 2279 w 2689"/>
              <a:gd name="T55" fmla="*/ 547 h 2127"/>
              <a:gd name="T56" fmla="*/ 2540 w 2689"/>
              <a:gd name="T57" fmla="*/ 547 h 2127"/>
              <a:gd name="T58" fmla="*/ 2562 w 2689"/>
              <a:gd name="T59" fmla="*/ 508 h 2127"/>
              <a:gd name="T60" fmla="*/ 2316 w 2689"/>
              <a:gd name="T61" fmla="*/ 51 h 2127"/>
              <a:gd name="T62" fmla="*/ 2230 w 2689"/>
              <a:gd name="T63" fmla="*/ 0 h 2127"/>
              <a:gd name="T64" fmla="*/ 925 w 2689"/>
              <a:gd name="T65" fmla="*/ 1 h 2127"/>
              <a:gd name="T66" fmla="*/ 451 w 2689"/>
              <a:gd name="T67" fmla="*/ 1 h 2127"/>
              <a:gd name="T68" fmla="*/ 393 w 2689"/>
              <a:gd name="T69" fmla="*/ 29 h 2127"/>
              <a:gd name="T70" fmla="*/ 14 w 2689"/>
              <a:gd name="T71" fmla="*/ 730 h 2127"/>
              <a:gd name="T72" fmla="*/ 22 w 2689"/>
              <a:gd name="T73" fmla="*/ 791 h 2127"/>
              <a:gd name="T74" fmla="*/ 250 w 2689"/>
              <a:gd name="T75" fmla="*/ 1020 h 2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689" h="2127">
                <a:moveTo>
                  <a:pt x="250" y="1020"/>
                </a:moveTo>
                <a:cubicBezTo>
                  <a:pt x="276" y="1047"/>
                  <a:pt x="303" y="1057"/>
                  <a:pt x="340" y="1057"/>
                </a:cubicBezTo>
                <a:cubicBezTo>
                  <a:pt x="742" y="1056"/>
                  <a:pt x="1144" y="1057"/>
                  <a:pt x="1546" y="1057"/>
                </a:cubicBezTo>
                <a:cubicBezTo>
                  <a:pt x="1677" y="1057"/>
                  <a:pt x="1808" y="1057"/>
                  <a:pt x="1939" y="1057"/>
                </a:cubicBezTo>
                <a:cubicBezTo>
                  <a:pt x="1950" y="1057"/>
                  <a:pt x="1963" y="1054"/>
                  <a:pt x="1968" y="1066"/>
                </a:cubicBezTo>
                <a:cubicBezTo>
                  <a:pt x="1974" y="1078"/>
                  <a:pt x="1961" y="1085"/>
                  <a:pt x="1954" y="1092"/>
                </a:cubicBezTo>
                <a:cubicBezTo>
                  <a:pt x="1761" y="1287"/>
                  <a:pt x="1568" y="1482"/>
                  <a:pt x="1376" y="1677"/>
                </a:cubicBezTo>
                <a:cubicBezTo>
                  <a:pt x="1355" y="1698"/>
                  <a:pt x="1343" y="1700"/>
                  <a:pt x="1321" y="1677"/>
                </a:cubicBezTo>
                <a:cubicBezTo>
                  <a:pt x="1201" y="1554"/>
                  <a:pt x="1079" y="1433"/>
                  <a:pt x="959" y="1310"/>
                </a:cubicBezTo>
                <a:cubicBezTo>
                  <a:pt x="938" y="1288"/>
                  <a:pt x="915" y="1278"/>
                  <a:pt x="883" y="1278"/>
                </a:cubicBezTo>
                <a:cubicBezTo>
                  <a:pt x="774" y="1280"/>
                  <a:pt x="665" y="1279"/>
                  <a:pt x="556" y="1279"/>
                </a:cubicBezTo>
                <a:cubicBezTo>
                  <a:pt x="545" y="1279"/>
                  <a:pt x="532" y="1274"/>
                  <a:pt x="521" y="1289"/>
                </a:cubicBezTo>
                <a:cubicBezTo>
                  <a:pt x="533" y="1303"/>
                  <a:pt x="544" y="1318"/>
                  <a:pt x="557" y="1332"/>
                </a:cubicBezTo>
                <a:cubicBezTo>
                  <a:pt x="810" y="1588"/>
                  <a:pt x="1064" y="1843"/>
                  <a:pt x="1316" y="2100"/>
                </a:cubicBezTo>
                <a:cubicBezTo>
                  <a:pt x="1342" y="2127"/>
                  <a:pt x="1357" y="2123"/>
                  <a:pt x="1381" y="2098"/>
                </a:cubicBezTo>
                <a:cubicBezTo>
                  <a:pt x="1566" y="1909"/>
                  <a:pt x="1752" y="1721"/>
                  <a:pt x="1938" y="1533"/>
                </a:cubicBezTo>
                <a:cubicBezTo>
                  <a:pt x="2180" y="1288"/>
                  <a:pt x="2423" y="1043"/>
                  <a:pt x="2665" y="798"/>
                </a:cubicBezTo>
                <a:cubicBezTo>
                  <a:pt x="2673" y="790"/>
                  <a:pt x="2680" y="782"/>
                  <a:pt x="2689" y="770"/>
                </a:cubicBezTo>
                <a:cubicBezTo>
                  <a:pt x="2636" y="764"/>
                  <a:pt x="2636" y="764"/>
                  <a:pt x="2636" y="764"/>
                </a:cubicBezTo>
                <a:cubicBezTo>
                  <a:pt x="2254" y="764"/>
                  <a:pt x="1873" y="764"/>
                  <a:pt x="1491" y="764"/>
                </a:cubicBezTo>
                <a:cubicBezTo>
                  <a:pt x="1126" y="764"/>
                  <a:pt x="760" y="764"/>
                  <a:pt x="395" y="764"/>
                </a:cubicBezTo>
                <a:cubicBezTo>
                  <a:pt x="343" y="764"/>
                  <a:pt x="341" y="761"/>
                  <a:pt x="366" y="715"/>
                </a:cubicBezTo>
                <a:cubicBezTo>
                  <a:pt x="435" y="587"/>
                  <a:pt x="506" y="459"/>
                  <a:pt x="574" y="330"/>
                </a:cubicBezTo>
                <a:cubicBezTo>
                  <a:pt x="587" y="306"/>
                  <a:pt x="603" y="294"/>
                  <a:pt x="632" y="294"/>
                </a:cubicBezTo>
                <a:cubicBezTo>
                  <a:pt x="1109" y="294"/>
                  <a:pt x="1586" y="294"/>
                  <a:pt x="2063" y="294"/>
                </a:cubicBezTo>
                <a:cubicBezTo>
                  <a:pt x="2091" y="294"/>
                  <a:pt x="2109" y="304"/>
                  <a:pt x="2122" y="329"/>
                </a:cubicBezTo>
                <a:cubicBezTo>
                  <a:pt x="2154" y="390"/>
                  <a:pt x="2189" y="451"/>
                  <a:pt x="2220" y="512"/>
                </a:cubicBezTo>
                <a:cubicBezTo>
                  <a:pt x="2233" y="537"/>
                  <a:pt x="2251" y="548"/>
                  <a:pt x="2279" y="547"/>
                </a:cubicBezTo>
                <a:cubicBezTo>
                  <a:pt x="2366" y="546"/>
                  <a:pt x="2453" y="546"/>
                  <a:pt x="2540" y="547"/>
                </a:cubicBezTo>
                <a:cubicBezTo>
                  <a:pt x="2577" y="548"/>
                  <a:pt x="2579" y="538"/>
                  <a:pt x="2562" y="508"/>
                </a:cubicBezTo>
                <a:cubicBezTo>
                  <a:pt x="2479" y="356"/>
                  <a:pt x="2396" y="204"/>
                  <a:pt x="2316" y="51"/>
                </a:cubicBezTo>
                <a:cubicBezTo>
                  <a:pt x="2296" y="13"/>
                  <a:pt x="2272" y="0"/>
                  <a:pt x="2230" y="0"/>
                </a:cubicBezTo>
                <a:cubicBezTo>
                  <a:pt x="1795" y="1"/>
                  <a:pt x="1360" y="1"/>
                  <a:pt x="925" y="1"/>
                </a:cubicBezTo>
                <a:cubicBezTo>
                  <a:pt x="767" y="1"/>
                  <a:pt x="609" y="1"/>
                  <a:pt x="451" y="1"/>
                </a:cubicBezTo>
                <a:cubicBezTo>
                  <a:pt x="426" y="1"/>
                  <a:pt x="407" y="4"/>
                  <a:pt x="393" y="29"/>
                </a:cubicBezTo>
                <a:cubicBezTo>
                  <a:pt x="267" y="263"/>
                  <a:pt x="141" y="497"/>
                  <a:pt x="14" y="730"/>
                </a:cubicBezTo>
                <a:cubicBezTo>
                  <a:pt x="0" y="755"/>
                  <a:pt x="2" y="771"/>
                  <a:pt x="22" y="791"/>
                </a:cubicBezTo>
                <a:cubicBezTo>
                  <a:pt x="99" y="866"/>
                  <a:pt x="175" y="942"/>
                  <a:pt x="250" y="1020"/>
                </a:cubicBez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D2CA1F7-2777-3A43-ADD6-EA35F8450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452" y="1794679"/>
            <a:ext cx="11506200" cy="4946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10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 xmlns:a14="http://schemas.microsoft.com/office/drawing/2010/main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 tmFilter="0,0; .5, 1; 1, 1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3" presetClass="path" presetSubtype="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2774 1.11111E-6 L 0.05455 1.11111E-6 " pathEditMode="relative" rAng="0" ptsTypes="AA">
                                      <p:cBhvr>
                                        <p:cTn id="22" dur="750" spd="-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0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28 1.11111E-6 L 4.16667E-6 1.11111E-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93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4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35欧美风"/>
</p:tagLst>
</file>

<file path=ppt/theme/theme1.xml><?xml version="1.0" encoding="utf-8"?>
<a:theme xmlns:a="http://schemas.openxmlformats.org/drawingml/2006/main" name="第一PPT，www.1ppt.com">
  <a:themeElements>
    <a:clrScheme name="欧美风">
      <a:dk1>
        <a:sysClr val="windowText" lastClr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mkpz0yz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 w="12700" cap="flat" cmpd="sng" algn="ctr">
          <a:noFill/>
          <a:prstDash val="solid"/>
          <a:miter lim="800000"/>
        </a:ln>
        <a:effectLst>
          <a:outerShdw blurRad="419100" dist="279400" dir="2700000" sx="95000" sy="95000" algn="tl" rotWithShape="0">
            <a:sysClr val="windowText" lastClr="000000">
              <a:lumMod val="85000"/>
              <a:lumOff val="15000"/>
              <a:alpha val="28000"/>
            </a:sysClr>
          </a:outerShdw>
        </a:effectLst>
      </a:spPr>
      <a:bodyPr rtlCol="0" anchor="ctr"/>
      <a:lstStyle>
        <a:defPPr marL="0" marR="0" indent="0" algn="ctr" defTabSz="914400" eaLnBrk="1" fontAlgn="auto" latinLnBrk="0" hangingPunct="1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kern="0" cap="none" spc="0" normalizeH="0" baseline="0" noProof="0" smtClean="0">
            <a:ln>
              <a:noFill/>
            </a:ln>
            <a:solidFill>
              <a:prstClr val="white"/>
            </a:solidFill>
            <a:effectLst/>
            <a:uLnTx/>
            <a:uFillTx/>
            <a:latin typeface="ITC Avant Garde Std XLt"/>
            <a:ea typeface="华文细黑"/>
            <a:cs typeface="+mn-cs"/>
          </a:defRPr>
        </a:defPPr>
      </a:lstStyle>
    </a:spDef>
    <a:lnDef>
      <a:spPr>
        <a:ln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683</Words>
  <Application>Microsoft Macintosh PowerPoint</Application>
  <PresentationFormat>宽屏</PresentationFormat>
  <Paragraphs>110</Paragraphs>
  <Slides>16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2" baseType="lpstr">
      <vt:lpstr>宋体</vt:lpstr>
      <vt:lpstr>微软雅黑</vt:lpstr>
      <vt:lpstr>Arial</vt:lpstr>
      <vt:lpstr>Calibri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欧美</dc:title>
  <dc:creator/>
  <cp:keywords>www.1ppt.com</cp:keywords>
  <dc:description>www.1ppt.com</dc:description>
  <cp:lastModifiedBy/>
  <cp:revision>1</cp:revision>
  <dcterms:created xsi:type="dcterms:W3CDTF">2017-04-23T09:52:12Z</dcterms:created>
  <dcterms:modified xsi:type="dcterms:W3CDTF">2020-12-29T15:16:16Z</dcterms:modified>
</cp:coreProperties>
</file>

<file path=docProps/thumbnail.jpeg>
</file>